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870774B5-1BC7-4BD1-99F1-912C31CCC5DD}" type="datetimeFigureOut">
              <a:rPr lang="en-ZA" smtClean="0"/>
              <a:t>2020-04-24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70128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70774B5-1BC7-4BD1-99F1-912C31CCC5DD}" type="datetimeFigureOut">
              <a:rPr lang="en-ZA" smtClean="0"/>
              <a:t>2020-04-24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235827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70774B5-1BC7-4BD1-99F1-912C31CCC5DD}" type="datetimeFigureOut">
              <a:rPr lang="en-ZA" smtClean="0"/>
              <a:t>2020-04-24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3484862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870774B5-1BC7-4BD1-99F1-912C31CCC5DD}" type="datetimeFigureOut">
              <a:rPr lang="en-ZA" smtClean="0"/>
              <a:t>2020-04-24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1333796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774B5-1BC7-4BD1-99F1-912C31CCC5DD}" type="datetimeFigureOut">
              <a:rPr lang="en-ZA" smtClean="0"/>
              <a:t>2020-04-24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341390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870774B5-1BC7-4BD1-99F1-912C31CCC5DD}" type="datetimeFigureOut">
              <a:rPr lang="en-ZA" smtClean="0"/>
              <a:t>2020-04-24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1622648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870774B5-1BC7-4BD1-99F1-912C31CCC5DD}" type="datetimeFigureOut">
              <a:rPr lang="en-ZA" smtClean="0"/>
              <a:t>2020-04-24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214392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870774B5-1BC7-4BD1-99F1-912C31CCC5DD}" type="datetimeFigureOut">
              <a:rPr lang="en-ZA" smtClean="0"/>
              <a:t>2020-04-24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4042331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774B5-1BC7-4BD1-99F1-912C31CCC5DD}" type="datetimeFigureOut">
              <a:rPr lang="en-ZA" smtClean="0"/>
              <a:t>2020-04-24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1590277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774B5-1BC7-4BD1-99F1-912C31CCC5DD}" type="datetimeFigureOut">
              <a:rPr lang="en-ZA" smtClean="0"/>
              <a:t>2020-04-24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2534096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774B5-1BC7-4BD1-99F1-912C31CCC5DD}" type="datetimeFigureOut">
              <a:rPr lang="en-ZA" smtClean="0"/>
              <a:t>2020-04-24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2CA2ABE0-B20E-4FD4-88CB-7E79B0B51A0B}" type="slidenum">
              <a:rPr lang="en-ZA" smtClean="0"/>
              <a:t>‹#›</a:t>
            </a:fld>
            <a:endParaRPr lang="en-ZA"/>
          </a:p>
        </p:txBody>
      </p:sp>
    </p:spTree>
    <p:extLst>
      <p:ext uri="{BB962C8B-B14F-4D97-AF65-F5344CB8AC3E}">
        <p14:creationId xmlns:p14="http://schemas.microsoft.com/office/powerpoint/2010/main" val="239646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774B5-1BC7-4BD1-99F1-912C31CCC5DD}" type="datetimeFigureOut">
              <a:rPr lang="en-ZA" smtClean="0"/>
              <a:t>2020-04-24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2ABE0-B20E-4FD4-88CB-7E79B0B51A0B}" type="slidenum">
              <a:rPr lang="en-ZA" smtClean="0"/>
              <a:t>‹#›</a:t>
            </a:fld>
            <a:endParaRPr lang="en-ZA"/>
          </a:p>
        </p:txBody>
      </p:sp>
    </p:spTree>
    <p:extLst>
      <p:ext uri="{BB962C8B-B14F-4D97-AF65-F5344CB8AC3E}">
        <p14:creationId xmlns:p14="http://schemas.microsoft.com/office/powerpoint/2010/main" val="804074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651661664"/>
              </p:ext>
            </p:extLst>
          </p:nvPr>
        </p:nvGraphicFramePr>
        <p:xfrm>
          <a:off x="1017207" y="203468"/>
          <a:ext cx="8035925" cy="2686050"/>
        </p:xfrm>
        <a:graphic>
          <a:graphicData uri="http://schemas.openxmlformats.org/presentationml/2006/ole">
            <mc:AlternateContent xmlns:mc="http://schemas.openxmlformats.org/markup-compatibility/2006">
              <mc:Choice xmlns:v="urn:schemas-microsoft-com:vml" Requires="v">
                <p:oleObj spid="_x0000_s1026" name="Worksheet" r:id="rId3" imgW="7143651" imgH="2685885" progId="Excel.Sheet.8">
                  <p:embed/>
                </p:oleObj>
              </mc:Choice>
              <mc:Fallback>
                <p:oleObj name="Worksheet" r:id="rId3" imgW="7143651" imgH="2685885" progId="Excel.Sheet.8">
                  <p:embed/>
                  <p:pic>
                    <p:nvPicPr>
                      <p:cNvPr id="0" name=""/>
                      <p:cNvPicPr/>
                      <p:nvPr/>
                    </p:nvPicPr>
                    <p:blipFill>
                      <a:blip r:embed="rId4"/>
                      <a:stretch>
                        <a:fillRect/>
                      </a:stretch>
                    </p:blipFill>
                    <p:spPr>
                      <a:xfrm>
                        <a:off x="1017207" y="203468"/>
                        <a:ext cx="8035925" cy="2686050"/>
                      </a:xfrm>
                      <a:prstGeom prst="rect">
                        <a:avLst/>
                      </a:prstGeom>
                    </p:spPr>
                  </p:pic>
                </p:oleObj>
              </mc:Fallback>
            </mc:AlternateContent>
          </a:graphicData>
        </a:graphic>
      </p:graphicFrame>
    </p:spTree>
    <p:extLst>
      <p:ext uri="{BB962C8B-B14F-4D97-AF65-F5344CB8AC3E}">
        <p14:creationId xmlns:p14="http://schemas.microsoft.com/office/powerpoint/2010/main" val="2320142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92875"/>
          </a:xfrm>
        </p:spPr>
        <p:txBody>
          <a:bodyPr>
            <a:normAutofit fontScale="90000"/>
          </a:bodyPr>
          <a:lstStyle/>
          <a:p>
            <a:r>
              <a:rPr lang="nl-NL" sz="2000" b="1" i="0" u="none" strike="noStrike" baseline="0" dirty="0" smtClean="0">
                <a:solidFill>
                  <a:srgbClr val="000000"/>
                </a:solidFill>
                <a:latin typeface="Arial" panose="020B0604020202020204" pitchFamily="34" charset="0"/>
              </a:rPr>
              <a:t>5.25.2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Beantwoord die volgende vrae: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(a)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Verduidelik die inskrywing vir R180 aan die debietkant van die rekening.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nl-NL" sz="2000" b="0" i="0" u="none" strike="noStrike" baseline="0" dirty="0" smtClean="0">
                <a:solidFill>
                  <a:srgbClr val="000000"/>
                </a:solidFill>
                <a:latin typeface="Arial" panose="020B0604020202020204" pitchFamily="34" charset="0"/>
              </a:rPr>
              <a:t>Handelsvoorraad met ‘n kosprys van R180 was teruggestuur. 	</a:t>
            </a:r>
            <a:br>
              <a:rPr lang="nl-NL"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(b)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Wat is die waarde van voorraad gedurende die maand gekoop?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pt-BR" sz="2000" b="0" i="0" u="none" strike="noStrike" baseline="0" dirty="0" smtClean="0">
                <a:solidFill>
                  <a:srgbClr val="000000"/>
                </a:solidFill>
                <a:latin typeface="Arial" panose="020B0604020202020204" pitchFamily="34" charset="0"/>
              </a:rPr>
              <a:t>R8 520 + R12 275 = R20 795 	</a:t>
            </a:r>
            <a:br>
              <a:rPr lang="pt-BR"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(c)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Wat is die kosprys van die voorraad gedurende die maand verkoop?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pt-BR" sz="2000" b="0" i="0" u="none" strike="noStrike" baseline="0" dirty="0" smtClean="0">
                <a:solidFill>
                  <a:srgbClr val="000000"/>
                </a:solidFill>
                <a:latin typeface="Arial" panose="020B0604020202020204" pitchFamily="34" charset="0"/>
              </a:rPr>
              <a:t>R1 430 + R6 200 = R7 630 	</a:t>
            </a:r>
            <a:br>
              <a:rPr lang="pt-BR"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(d)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Het hierdie besigheid sy aanvangsvoorraad in een maand verkoop? Kwoteer syfers in jou antwoord.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nl-NL" sz="2000" b="0" i="0" u="none" strike="noStrike" baseline="0" dirty="0" smtClean="0">
                <a:solidFill>
                  <a:srgbClr val="000000"/>
                </a:solidFill>
                <a:latin typeface="Arial" panose="020B0604020202020204" pitchFamily="34" charset="0"/>
              </a:rPr>
              <a:t>Ja omdat die saldo van R4 950 is minder is as die kosprys van verkope verkoop (R7 630) 	</a:t>
            </a:r>
            <a:br>
              <a:rPr lang="nl-NL"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(e)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Hoe dink jy wat is die gemiddelde tyd wat die voorraad van R18 080 aan die einde van die maand sal nee om verkoop te word? Toon jou berekenings.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pt-BR" sz="2000" b="0" i="0" u="none" strike="noStrike" baseline="0" dirty="0" smtClean="0">
                <a:solidFill>
                  <a:srgbClr val="000000"/>
                </a:solidFill>
                <a:latin typeface="Arial" panose="020B0604020202020204" pitchFamily="34" charset="0"/>
              </a:rPr>
              <a:t>R18 080 / R7 630 = 2.4 maande. 	</a:t>
            </a:r>
            <a:br>
              <a:rPr lang="pt-BR"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(f)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Met inagnmening dat hierdie ‘n musiekwinkel is, dink jy dit is raadsaam vir die besigheid om hierdie hoeveelheid voorraad te hou? Bespreek volledig.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nl-NL" sz="2000" b="0" i="0" u="none" strike="noStrike" baseline="0" dirty="0" smtClean="0">
                <a:solidFill>
                  <a:srgbClr val="000000"/>
                </a:solidFill>
                <a:latin typeface="Arial" panose="020B0604020202020204" pitchFamily="34" charset="0"/>
              </a:rPr>
              <a:t>Leerders moet hulle eie menings gee. Voorstelle: musiek het ‘n beperkte lewensduur maar 2 maande is aanvaarbaar. Die besigheid moet ook ‘n verskeidenheid van voorraad aanhou. 	</a:t>
            </a:r>
            <a:br>
              <a:rPr lang="nl-NL"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(g)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Indien die besigheid ‘n voorraadopname van al die goedere aan die einde van April 20.11 maak en bereken dat hulle voorraad voorhande R17 950 werd is, tot watter gevolgtrekking sal jy kom?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nl-NL" sz="2000" b="0" i="0" u="none" strike="noStrike" baseline="0" dirty="0" smtClean="0">
                <a:solidFill>
                  <a:srgbClr val="000000"/>
                </a:solidFill>
                <a:latin typeface="Arial" panose="020B0604020202020204" pitchFamily="34" charset="0"/>
              </a:rPr>
              <a:t>Hulle het R130 waarde van voorraad verloor. 	</a:t>
            </a:r>
            <a:br>
              <a:rPr lang="nl-NL" sz="2000" b="0" i="0" u="none" strike="noStrike" baseline="0" dirty="0" smtClean="0">
                <a:solidFill>
                  <a:srgbClr val="000000"/>
                </a:solidFill>
                <a:latin typeface="Arial" panose="020B0604020202020204" pitchFamily="34" charset="0"/>
              </a:rPr>
            </a:br>
            <a:r>
              <a:rPr lang="nl-NL" sz="2000" b="1" i="0" u="none" strike="noStrike" baseline="0" dirty="0" smtClean="0">
                <a:solidFill>
                  <a:srgbClr val="000000"/>
                </a:solidFill>
                <a:latin typeface="Arial" panose="020B0604020202020204" pitchFamily="34" charset="0"/>
              </a:rPr>
              <a:t>(h) </a:t>
            </a:r>
            <a:r>
              <a:rPr lang="nl-NL" sz="2000" b="0" i="0" u="none" strike="noStrike" baseline="0" dirty="0" smtClean="0">
                <a:solidFill>
                  <a:srgbClr val="000000"/>
                </a:solidFill>
                <a:latin typeface="Arial" panose="020B0604020202020204" pitchFamily="34" charset="0"/>
              </a:rPr>
              <a:t>	</a:t>
            </a:r>
            <a:r>
              <a:rPr lang="nl-NL" sz="2000" b="1" i="0" u="none" strike="noStrike" baseline="0" dirty="0" smtClean="0">
                <a:solidFill>
                  <a:srgbClr val="000000"/>
                </a:solidFill>
                <a:latin typeface="Arial" panose="020B0604020202020204" pitchFamily="34" charset="0"/>
              </a:rPr>
              <a:t>Hoe dink jy watter dubbelinskrywing sal jy moet maak om jou bevinding in (g) hierbo te boekstaaf? </a:t>
            </a:r>
            <a:r>
              <a:rPr lang="nl-NL" sz="2000" b="0" i="0" u="none" strike="noStrike" baseline="0" dirty="0" smtClean="0">
                <a:solidFill>
                  <a:srgbClr val="000000"/>
                </a:solidFill>
                <a:latin typeface="Arial" panose="020B0604020202020204" pitchFamily="34" charset="0"/>
              </a:rPr>
              <a:t>	</a:t>
            </a:r>
            <a:br>
              <a:rPr lang="nl-NL" sz="2000" b="0" i="0" u="none" strike="noStrike" baseline="0" dirty="0" smtClean="0">
                <a:solidFill>
                  <a:srgbClr val="000000"/>
                </a:solidFill>
                <a:latin typeface="Arial" panose="020B0604020202020204" pitchFamily="34" charset="0"/>
              </a:rPr>
            </a:br>
            <a:r>
              <a:rPr lang="en-ZA" sz="2000" b="0" i="0" u="none" strike="noStrike" baseline="0" dirty="0" err="1" smtClean="0">
                <a:solidFill>
                  <a:srgbClr val="000000"/>
                </a:solidFill>
                <a:latin typeface="Arial" panose="020B0604020202020204" pitchFamily="34" charset="0"/>
              </a:rPr>
              <a:t>Dt</a:t>
            </a:r>
            <a:r>
              <a:rPr lang="en-ZA" sz="2000" b="0" i="0" u="none" strike="noStrike" baseline="0" dirty="0" smtClean="0">
                <a:solidFill>
                  <a:srgbClr val="000000"/>
                </a:solidFill>
                <a:latin typeface="Arial" panose="020B0604020202020204" pitchFamily="34" charset="0"/>
              </a:rPr>
              <a:t> </a:t>
            </a:r>
            <a:r>
              <a:rPr lang="en-ZA" sz="2000" b="0" i="0" u="none" strike="noStrike" baseline="0" dirty="0" err="1" smtClean="0">
                <a:solidFill>
                  <a:srgbClr val="000000"/>
                </a:solidFill>
                <a:latin typeface="Arial" panose="020B0604020202020204" pitchFamily="34" charset="0"/>
              </a:rPr>
              <a:t>Handelsvoorraadtekort</a:t>
            </a:r>
            <a:r>
              <a:rPr lang="en-ZA" sz="2000" b="0" i="0" u="none" strike="noStrike" dirty="0" smtClean="0">
                <a:solidFill>
                  <a:srgbClr val="000000"/>
                </a:solidFill>
                <a:latin typeface="Arial" panose="020B0604020202020204" pitchFamily="34" charset="0"/>
              </a:rPr>
              <a:t> (</a:t>
            </a:r>
            <a:r>
              <a:rPr lang="en-ZA" sz="2000" b="0" i="0" u="none" strike="noStrike" dirty="0" err="1" smtClean="0">
                <a:solidFill>
                  <a:srgbClr val="000000"/>
                </a:solidFill>
                <a:latin typeface="Arial" panose="020B0604020202020204" pitchFamily="34" charset="0"/>
              </a:rPr>
              <a:t>Uitgawe</a:t>
            </a:r>
            <a:r>
              <a:rPr lang="en-ZA" sz="2000" b="0" i="0" u="none" strike="noStrike" dirty="0" smtClean="0">
                <a:solidFill>
                  <a:srgbClr val="000000"/>
                </a:solidFill>
                <a:latin typeface="Arial" panose="020B0604020202020204" pitchFamily="34" charset="0"/>
              </a:rPr>
              <a:t>)</a:t>
            </a:r>
            <a:r>
              <a:rPr lang="en-ZA" sz="2000" b="0" i="0" u="none" strike="noStrike" baseline="0" dirty="0" smtClean="0">
                <a:solidFill>
                  <a:srgbClr val="000000"/>
                </a:solidFill>
                <a:latin typeface="Arial" panose="020B0604020202020204" pitchFamily="34" charset="0"/>
              </a:rPr>
              <a:t> </a:t>
            </a:r>
            <a:r>
              <a:rPr lang="en-ZA" sz="2000" b="0" i="0" u="none" strike="noStrike" baseline="0" dirty="0" err="1" smtClean="0">
                <a:solidFill>
                  <a:srgbClr val="000000"/>
                </a:solidFill>
                <a:latin typeface="Arial" panose="020B0604020202020204" pitchFamily="34" charset="0"/>
              </a:rPr>
              <a:t>Kt</a:t>
            </a:r>
            <a:r>
              <a:rPr lang="en-ZA" sz="2000" b="0" i="0" u="none" strike="noStrike" baseline="0" dirty="0" smtClean="0">
                <a:solidFill>
                  <a:srgbClr val="000000"/>
                </a:solidFill>
                <a:latin typeface="Arial" panose="020B0604020202020204" pitchFamily="34" charset="0"/>
              </a:rPr>
              <a:t> </a:t>
            </a:r>
            <a:r>
              <a:rPr lang="en-ZA" sz="2000" b="0" i="0" u="none" strike="noStrike" baseline="0" dirty="0" err="1" smtClean="0">
                <a:solidFill>
                  <a:srgbClr val="000000"/>
                </a:solidFill>
                <a:latin typeface="Arial" panose="020B0604020202020204" pitchFamily="34" charset="0"/>
              </a:rPr>
              <a:t>Handelsvoorraad</a:t>
            </a:r>
            <a:r>
              <a:rPr lang="en-ZA" sz="2000" b="0" i="0" u="none" strike="noStrike" baseline="0" dirty="0" smtClean="0">
                <a:solidFill>
                  <a:srgbClr val="000000"/>
                </a:solidFill>
                <a:latin typeface="Arial" panose="020B0604020202020204" pitchFamily="34" charset="0"/>
              </a:rPr>
              <a:t> 	</a:t>
            </a:r>
            <a:r>
              <a:rPr lang="en-ZA" b="0" i="0" u="none" strike="noStrike" baseline="0" dirty="0" smtClean="0">
                <a:solidFill>
                  <a:srgbClr val="000000"/>
                </a:solidFill>
                <a:latin typeface="Arial" panose="020B0604020202020204" pitchFamily="34" charset="0"/>
              </a:rPr>
              <a:t/>
            </a:r>
            <a:br>
              <a:rPr lang="en-ZA" b="0" i="0" u="none" strike="noStrike" baseline="0" dirty="0" smtClean="0">
                <a:solidFill>
                  <a:srgbClr val="000000"/>
                </a:solidFill>
                <a:latin typeface="Arial" panose="020B0604020202020204" pitchFamily="34" charset="0"/>
              </a:rPr>
            </a:br>
            <a:endParaRPr lang="en-ZA" dirty="0"/>
          </a:p>
        </p:txBody>
      </p:sp>
    </p:spTree>
    <p:extLst>
      <p:ext uri="{BB962C8B-B14F-4D97-AF65-F5344CB8AC3E}">
        <p14:creationId xmlns:p14="http://schemas.microsoft.com/office/powerpoint/2010/main" val="1130804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Words>
  <Application>Microsoft Office PowerPoint</Application>
  <PresentationFormat>Widescreen</PresentationFormat>
  <Paragraphs>1</Paragraphs>
  <Slides>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vt:lpstr>
      <vt:lpstr>Calibri</vt:lpstr>
      <vt:lpstr>Calibri Light</vt:lpstr>
      <vt:lpstr>Office Theme</vt:lpstr>
      <vt:lpstr>Microsoft Excel 97-2003 Worksheet</vt:lpstr>
      <vt:lpstr>PowerPoint Presentation</vt:lpstr>
      <vt:lpstr>5.25.2  Beantwoord die volgende vrae:   (a)  Verduidelik die inskrywing vir R180 aan die debietkant van die rekening.   Handelsvoorraad met ‘n kosprys van R180 was teruggestuur.   (b)  Wat is die waarde van voorraad gedurende die maand gekoop?   R8 520 + R12 275 = R20 795   (c)  Wat is die kosprys van die voorraad gedurende die maand verkoop?   R1 430 + R6 200 = R7 630   (d)  Het hierdie besigheid sy aanvangsvoorraad in een maand verkoop? Kwoteer syfers in jou antwoord.   Ja omdat die saldo van R4 950 is minder is as die kosprys van verkope verkoop (R7 630)   (e)  Hoe dink jy wat is die gemiddelde tyd wat die voorraad van R18 080 aan die einde van die maand sal nee om verkoop te word? Toon jou berekenings.   R18 080 / R7 630 = 2.4 maande.   (f)  Met inagnmening dat hierdie ‘n musiekwinkel is, dink jy dit is raadsaam vir die besigheid om hierdie hoeveelheid voorraad te hou? Bespreek volledig.   Leerders moet hulle eie menings gee. Voorstelle: musiek het ‘n beperkte lewensduur maar 2 maande is aanvaarbaar. Die besigheid moet ook ‘n verskeidenheid van voorraad aanhou.   (g)  Indien die besigheid ‘n voorraadopname van al die goedere aan die einde van April 20.11 maak en bereken dat hulle voorraad voorhande R17 950 werd is, tot watter gevolgtrekking sal jy kom?   Hulle het R130 waarde van voorraad verloor.   (h)  Hoe dink jy watter dubbelinskrywing sal jy moet maak om jou bevinding in (g) hierbo te boekstaaf?   Dt Handelsvoorraadtekort (Uitgawe) Kt Handelsvoorraad   </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Bois van der Mescht</dc:creator>
  <cp:lastModifiedBy>Bois van der Mescht</cp:lastModifiedBy>
  <cp:revision>2</cp:revision>
  <dcterms:created xsi:type="dcterms:W3CDTF">2020-04-24T12:08:03Z</dcterms:created>
  <dcterms:modified xsi:type="dcterms:W3CDTF">2020-04-24T12:20:25Z</dcterms:modified>
</cp:coreProperties>
</file>