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60" r:id="rId4"/>
    <p:sldId id="261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2D23-A564-4F40-91B4-17146E1340FF}" type="datetimeFigureOut">
              <a:rPr lang="en-ZA" smtClean="0"/>
              <a:t>2020-05-06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8632-87B1-411A-AFEB-8C68DA40CA6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07421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2D23-A564-4F40-91B4-17146E1340FF}" type="datetimeFigureOut">
              <a:rPr lang="en-ZA" smtClean="0"/>
              <a:t>2020-05-06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8632-87B1-411A-AFEB-8C68DA40CA6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91540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2D23-A564-4F40-91B4-17146E1340FF}" type="datetimeFigureOut">
              <a:rPr lang="en-ZA" smtClean="0"/>
              <a:t>2020-05-06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8632-87B1-411A-AFEB-8C68DA40CA6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9304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2D23-A564-4F40-91B4-17146E1340FF}" type="datetimeFigureOut">
              <a:rPr lang="en-ZA" smtClean="0"/>
              <a:t>2020-05-06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8632-87B1-411A-AFEB-8C68DA40CA6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31023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2D23-A564-4F40-91B4-17146E1340FF}" type="datetimeFigureOut">
              <a:rPr lang="en-ZA" smtClean="0"/>
              <a:t>2020-05-06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8632-87B1-411A-AFEB-8C68DA40CA6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6751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2D23-A564-4F40-91B4-17146E1340FF}" type="datetimeFigureOut">
              <a:rPr lang="en-ZA" smtClean="0"/>
              <a:t>2020-05-06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8632-87B1-411A-AFEB-8C68DA40CA6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2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2D23-A564-4F40-91B4-17146E1340FF}" type="datetimeFigureOut">
              <a:rPr lang="en-ZA" smtClean="0"/>
              <a:t>2020-05-06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8632-87B1-411A-AFEB-8C68DA40CA6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60670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2D23-A564-4F40-91B4-17146E1340FF}" type="datetimeFigureOut">
              <a:rPr lang="en-ZA" smtClean="0"/>
              <a:t>2020-05-06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8632-87B1-411A-AFEB-8C68DA40CA6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4524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2D23-A564-4F40-91B4-17146E1340FF}" type="datetimeFigureOut">
              <a:rPr lang="en-ZA" smtClean="0"/>
              <a:t>2020-05-06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8632-87B1-411A-AFEB-8C68DA40CA6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78693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2D23-A564-4F40-91B4-17146E1340FF}" type="datetimeFigureOut">
              <a:rPr lang="en-ZA" smtClean="0"/>
              <a:t>2020-05-06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8632-87B1-411A-AFEB-8C68DA40CA6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646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2D23-A564-4F40-91B4-17146E1340FF}" type="datetimeFigureOut">
              <a:rPr lang="en-ZA" smtClean="0"/>
              <a:t>2020-05-06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8632-87B1-411A-AFEB-8C68DA40CA6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03533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22D23-A564-4F40-91B4-17146E1340FF}" type="datetimeFigureOut">
              <a:rPr lang="en-ZA" smtClean="0"/>
              <a:t>2020-05-06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F8632-87B1-411A-AFEB-8C68DA40CA6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8249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245" y="156119"/>
            <a:ext cx="11743509" cy="849721"/>
          </a:xfrm>
        </p:spPr>
        <p:txBody>
          <a:bodyPr/>
          <a:lstStyle/>
          <a:p>
            <a:r>
              <a:rPr lang="en-Z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Onthou</a:t>
            </a: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Z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volgende</a:t>
            </a: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i.v.m</a:t>
            </a: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Z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Alle</a:t>
            </a: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rekeninge</a:t>
            </a: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005839"/>
            <a:ext cx="10515600" cy="5473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ZA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BATES</a:t>
            </a:r>
          </a:p>
          <a:p>
            <a:pPr marL="0" indent="0">
              <a:buNone/>
            </a:pP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SALDO                                X                                                                                       ¯¯</a:t>
            </a:r>
          </a:p>
          <a:p>
            <a:pPr marL="0" indent="0">
              <a:buNone/>
            </a:pP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+</a:t>
            </a:r>
          </a:p>
          <a:p>
            <a:pPr marL="0" indent="0" algn="ctr">
              <a:buNone/>
            </a:pPr>
            <a:r>
              <a:rPr lang="en-ZA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LASTE</a:t>
            </a:r>
          </a:p>
          <a:p>
            <a:pPr marL="0" indent="0">
              <a:buNone/>
            </a:pP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¯¯                                              SALDO                               X</a:t>
            </a:r>
          </a:p>
          <a:p>
            <a:pPr marL="0" indent="0">
              <a:buNone/>
            </a:pP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+</a:t>
            </a:r>
          </a:p>
          <a:p>
            <a:pPr marL="0" indent="0" algn="ctr">
              <a:buNone/>
            </a:pPr>
            <a:r>
              <a:rPr lang="en-ZA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INKOMSTES</a:t>
            </a:r>
          </a:p>
          <a:p>
            <a:pPr marL="0" indent="0">
              <a:buNone/>
            </a:pP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</a:t>
            </a:r>
            <a:r>
              <a:rPr lang="en-Z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¯¯</a:t>
            </a: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en-Z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TOTAAL                              X</a:t>
            </a:r>
          </a:p>
          <a:p>
            <a:pPr marL="0" indent="0">
              <a:buNone/>
            </a:pP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+</a:t>
            </a:r>
          </a:p>
          <a:p>
            <a:pPr marL="0" indent="0" algn="ctr">
              <a:buNone/>
            </a:pPr>
            <a:r>
              <a:rPr lang="en-ZA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UITGAWES</a:t>
            </a:r>
          </a:p>
          <a:p>
            <a:pPr marL="0" indent="0">
              <a:buNone/>
            </a:pP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TOTAAL                            X                                                                                         ¯¯</a:t>
            </a:r>
          </a:p>
          <a:p>
            <a:pPr marL="0" indent="0">
              <a:buNone/>
            </a:pPr>
            <a:r>
              <a:rPr lang="en-Z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+</a:t>
            </a:r>
          </a:p>
          <a:p>
            <a:pPr marL="0" indent="0">
              <a:buNone/>
            </a:pPr>
            <a:endParaRPr lang="en-ZA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48103" y="1423851"/>
            <a:ext cx="13063" cy="862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61166" y="2756263"/>
            <a:ext cx="0" cy="7445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48103" y="3971109"/>
            <a:ext cx="0" cy="927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48103" y="5408023"/>
            <a:ext cx="13063" cy="888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44883" y="27562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3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4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16794" y="107548"/>
            <a:ext cx="11758411" cy="652305"/>
          </a:xfrm>
        </p:spPr>
        <p:txBody>
          <a:bodyPr>
            <a:normAutofit fontScale="90000"/>
          </a:bodyPr>
          <a:lstStyle/>
          <a:p>
            <a:r>
              <a:rPr lang="nl-NL" sz="2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/>
            </a:r>
            <a:br>
              <a:rPr lang="nl-NL" sz="2400" b="1" dirty="0" smtClean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nl-NL" sz="2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ALGEMENEJOERNAAL </a:t>
            </a:r>
            <a:r>
              <a:rPr lang="nl-NL" sz="2400" b="1" dirty="0">
                <a:solidFill>
                  <a:prstClr val="black"/>
                </a:solidFill>
                <a:latin typeface="Arial" panose="020B0604020202020204" pitchFamily="34" charset="0"/>
              </a:rPr>
              <a:t>VAN JOUBERTWINKELS – AUGUSTUS 20.1 AJ1</a:t>
            </a:r>
            <a:br>
              <a:rPr lang="nl-NL" sz="2400" b="1" dirty="0">
                <a:solidFill>
                  <a:prstClr val="black"/>
                </a:solidFill>
                <a:latin typeface="Arial" panose="020B0604020202020204" pitchFamily="34" charset="0"/>
              </a:rPr>
            </a:br>
            <a:endParaRPr lang="en-ZA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/>
          </p:nvPr>
        </p:nvGraphicFramePr>
        <p:xfrm>
          <a:off x="217488" y="525460"/>
          <a:ext cx="11757030" cy="6107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729"/>
                <a:gridCol w="450760"/>
                <a:gridCol w="2572620"/>
                <a:gridCol w="492552"/>
                <a:gridCol w="1339403"/>
                <a:gridCol w="1249251"/>
                <a:gridCol w="1481070"/>
                <a:gridCol w="1210614"/>
                <a:gridCol w="1281328"/>
                <a:gridCol w="1175703"/>
              </a:tblGrid>
              <a:tr h="469782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J/B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D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err="1" smtClean="0"/>
                        <a:t>Besonderhede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err="1" smtClean="0"/>
                        <a:t>Fol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err="1" smtClean="0"/>
                        <a:t>Dt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err="1" smtClean="0"/>
                        <a:t>Kt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err="1" smtClean="0"/>
                        <a:t>Debiteure</a:t>
                      </a:r>
                      <a:r>
                        <a:rPr lang="en-ZA" dirty="0" smtClean="0"/>
                        <a:t>-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dirty="0" err="1" smtClean="0"/>
                        <a:t>kontrole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err="1" smtClean="0"/>
                        <a:t>Krediteure</a:t>
                      </a:r>
                      <a:r>
                        <a:rPr lang="en-ZA" dirty="0" smtClean="0"/>
                        <a:t>-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dirty="0" err="1" smtClean="0"/>
                        <a:t>kontrole</a:t>
                      </a:r>
                      <a:endParaRPr lang="en-ZA" dirty="0"/>
                    </a:p>
                  </a:txBody>
                  <a:tcPr/>
                </a:tc>
              </a:tr>
              <a:tr h="469782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err="1" smtClean="0"/>
                        <a:t>Dt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err="1" smtClean="0"/>
                        <a:t>Kt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err="1" smtClean="0"/>
                        <a:t>Dt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err="1" smtClean="0"/>
                        <a:t>Kt</a:t>
                      </a:r>
                      <a:endParaRPr lang="en-ZA" dirty="0"/>
                    </a:p>
                  </a:txBody>
                  <a:tcPr/>
                </a:tc>
              </a:tr>
              <a:tr h="469782">
                <a:tc>
                  <a:txBody>
                    <a:bodyPr/>
                    <a:lstStyle/>
                    <a:p>
                      <a:r>
                        <a:rPr lang="en-ZA" dirty="0" smtClean="0"/>
                        <a:t>01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4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J. </a:t>
                      </a:r>
                      <a:r>
                        <a:rPr lang="en-ZA" dirty="0" err="1" smtClean="0"/>
                        <a:t>Lourens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/>
                        <a:t>12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/>
                        <a:t>12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</a:tr>
              <a:tr h="469782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 smtClean="0"/>
                        <a:t>Rente</a:t>
                      </a:r>
                      <a:r>
                        <a:rPr lang="en-ZA" dirty="0" smtClean="0"/>
                        <a:t> op </a:t>
                      </a:r>
                      <a:r>
                        <a:rPr lang="en-ZA" dirty="0" err="1" smtClean="0"/>
                        <a:t>debiteure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/>
                        <a:t>12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</a:tr>
              <a:tr h="469782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u="sng" dirty="0" err="1" smtClean="0"/>
                        <a:t>Rente</a:t>
                      </a:r>
                      <a:r>
                        <a:rPr lang="en-ZA" u="sng" dirty="0" smtClean="0"/>
                        <a:t>…</a:t>
                      </a:r>
                      <a:endParaRPr lang="en-ZA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 smtClean="0"/>
                    </a:p>
                  </a:txBody>
                  <a:tcPr/>
                </a:tc>
              </a:tr>
              <a:tr h="469782">
                <a:tc>
                  <a:txBody>
                    <a:bodyPr/>
                    <a:lstStyle/>
                    <a:p>
                      <a:r>
                        <a:rPr lang="en-ZA" dirty="0" smtClean="0"/>
                        <a:t>2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8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 smtClean="0"/>
                        <a:t>Oninbare</a:t>
                      </a:r>
                      <a:r>
                        <a:rPr lang="en-ZA" dirty="0" smtClean="0"/>
                        <a:t> </a:t>
                      </a:r>
                      <a:r>
                        <a:rPr lang="en-ZA" dirty="0" err="1" smtClean="0"/>
                        <a:t>skulde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/>
                        <a:t>128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/>
                    </a:p>
                  </a:txBody>
                  <a:tcPr/>
                </a:tc>
              </a:tr>
              <a:tr h="469782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J. </a:t>
                      </a:r>
                      <a:r>
                        <a:rPr lang="en-ZA" dirty="0" err="1" smtClean="0"/>
                        <a:t>Shadie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/>
                        <a:t>128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/>
                        <a:t>128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/>
                    </a:p>
                  </a:txBody>
                  <a:tcPr/>
                </a:tc>
              </a:tr>
              <a:tr h="469782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u="sng" dirty="0" err="1" smtClean="0"/>
                        <a:t>Oninbare</a:t>
                      </a:r>
                      <a:r>
                        <a:rPr lang="en-ZA" u="sng" dirty="0" smtClean="0"/>
                        <a:t>…</a:t>
                      </a:r>
                      <a:endParaRPr lang="en-ZA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/>
                    </a:p>
                  </a:txBody>
                  <a:tcPr/>
                </a:tc>
              </a:tr>
              <a:tr h="469782">
                <a:tc>
                  <a:txBody>
                    <a:bodyPr/>
                    <a:lstStyle/>
                    <a:p>
                      <a:r>
                        <a:rPr lang="en-ZA" dirty="0" smtClean="0"/>
                        <a:t>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15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M. </a:t>
                      </a:r>
                      <a:r>
                        <a:rPr lang="en-ZA" dirty="0" err="1" smtClean="0"/>
                        <a:t>Roelof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/>
                        <a:t>45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/>
                        <a:t>45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/>
                    </a:p>
                  </a:txBody>
                  <a:tcPr/>
                </a:tc>
              </a:tr>
              <a:tr h="469782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 smtClean="0"/>
                        <a:t>Rente</a:t>
                      </a:r>
                      <a:r>
                        <a:rPr lang="en-ZA" dirty="0" smtClean="0"/>
                        <a:t> op </a:t>
                      </a:r>
                      <a:r>
                        <a:rPr lang="en-ZA" dirty="0" err="1" smtClean="0"/>
                        <a:t>debiteure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/>
                        <a:t>45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/>
                    </a:p>
                  </a:txBody>
                  <a:tcPr/>
                </a:tc>
              </a:tr>
              <a:tr h="469782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u="sng" dirty="0" err="1" smtClean="0"/>
                        <a:t>Rente</a:t>
                      </a:r>
                      <a:r>
                        <a:rPr lang="en-ZA" u="sng" dirty="0" smtClean="0"/>
                        <a:t>…</a:t>
                      </a:r>
                      <a:endParaRPr lang="en-ZA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/>
                    </a:p>
                  </a:txBody>
                  <a:tcPr/>
                </a:tc>
              </a:tr>
              <a:tr h="469782">
                <a:tc>
                  <a:txBody>
                    <a:bodyPr/>
                    <a:lstStyle/>
                    <a:p>
                      <a:r>
                        <a:rPr lang="en-ZA" dirty="0" smtClean="0"/>
                        <a:t>4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 smtClean="0"/>
                        <a:t>Onttrekkings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/>
                        <a:t>144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/>
                    </a:p>
                  </a:txBody>
                  <a:tcPr/>
                </a:tc>
              </a:tr>
              <a:tr h="469782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 smtClean="0"/>
                        <a:t>Handelsvoorraad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/>
                        <a:t>144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97296" y="54810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77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5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016409"/>
              </p:ext>
            </p:extLst>
          </p:nvPr>
        </p:nvGraphicFramePr>
        <p:xfrm>
          <a:off x="434970" y="357434"/>
          <a:ext cx="11757030" cy="6107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729"/>
                <a:gridCol w="450760"/>
                <a:gridCol w="2572620"/>
                <a:gridCol w="492552"/>
                <a:gridCol w="1339403"/>
                <a:gridCol w="1249251"/>
                <a:gridCol w="1481070"/>
                <a:gridCol w="1210614"/>
                <a:gridCol w="1281328"/>
                <a:gridCol w="1175703"/>
              </a:tblGrid>
              <a:tr h="469782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J/B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D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err="1" smtClean="0"/>
                        <a:t>Besonderhede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err="1" smtClean="0"/>
                        <a:t>Fol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err="1" smtClean="0"/>
                        <a:t>Dt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err="1" smtClean="0"/>
                        <a:t>Kt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err="1" smtClean="0"/>
                        <a:t>Debiteure</a:t>
                      </a:r>
                      <a:r>
                        <a:rPr lang="en-ZA" dirty="0" smtClean="0"/>
                        <a:t>-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dirty="0" err="1" smtClean="0"/>
                        <a:t>kontrole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err="1" smtClean="0"/>
                        <a:t>Krediteure</a:t>
                      </a:r>
                      <a:r>
                        <a:rPr lang="en-ZA" dirty="0" smtClean="0"/>
                        <a:t>-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dirty="0" err="1" smtClean="0"/>
                        <a:t>kontrole</a:t>
                      </a:r>
                      <a:endParaRPr lang="en-ZA" dirty="0"/>
                    </a:p>
                  </a:txBody>
                  <a:tcPr/>
                </a:tc>
              </a:tr>
              <a:tr h="469782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err="1" smtClean="0"/>
                        <a:t>Dt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err="1" smtClean="0"/>
                        <a:t>Kt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err="1" smtClean="0"/>
                        <a:t>Dt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err="1" smtClean="0"/>
                        <a:t>Kt</a:t>
                      </a:r>
                      <a:endParaRPr lang="en-ZA" dirty="0"/>
                    </a:p>
                  </a:txBody>
                  <a:tcPr/>
                </a:tc>
              </a:tr>
              <a:tr h="469782">
                <a:tc>
                  <a:txBody>
                    <a:bodyPr/>
                    <a:lstStyle/>
                    <a:p>
                      <a:r>
                        <a:rPr lang="en-ZA" dirty="0" smtClean="0"/>
                        <a:t>5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25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M. </a:t>
                      </a:r>
                      <a:r>
                        <a:rPr lang="en-ZA" dirty="0" err="1" smtClean="0"/>
                        <a:t>Rossouw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/>
                        <a:t>24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/>
                        <a:t>24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/>
                    </a:p>
                  </a:txBody>
                  <a:tcPr/>
                </a:tc>
              </a:tr>
              <a:tr h="469782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C. </a:t>
                      </a:r>
                      <a:r>
                        <a:rPr lang="en-ZA" dirty="0" err="1" smtClean="0"/>
                        <a:t>Mossie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/>
                        <a:t>25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/>
                        <a:t>25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</a:tr>
              <a:tr h="469782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u="none" dirty="0" smtClean="0"/>
                        <a:t>G. </a:t>
                      </a:r>
                      <a:r>
                        <a:rPr lang="en-ZA" u="none" dirty="0" err="1" smtClean="0"/>
                        <a:t>Gudarson</a:t>
                      </a:r>
                      <a:endParaRPr lang="en-ZA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/>
                        <a:t>23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/>
                        <a:t>23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 smtClean="0"/>
                    </a:p>
                  </a:txBody>
                  <a:tcPr/>
                </a:tc>
              </a:tr>
              <a:tr h="469782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M. </a:t>
                      </a:r>
                      <a:r>
                        <a:rPr lang="en-ZA" dirty="0" err="1" smtClean="0"/>
                        <a:t>Velaphi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/>
                        <a:t>120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/>
                        <a:t>120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/>
                    </a:p>
                  </a:txBody>
                  <a:tcPr/>
                </a:tc>
              </a:tr>
              <a:tr h="469782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 smtClean="0"/>
                        <a:t>Rente</a:t>
                      </a:r>
                      <a:r>
                        <a:rPr lang="en-ZA" dirty="0" smtClean="0"/>
                        <a:t> op </a:t>
                      </a:r>
                      <a:r>
                        <a:rPr lang="en-ZA" dirty="0" err="1" smtClean="0"/>
                        <a:t>debiteure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/>
                        <a:t>192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/>
                    </a:p>
                  </a:txBody>
                  <a:tcPr/>
                </a:tc>
              </a:tr>
              <a:tr h="469782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u="sng" dirty="0" err="1" smtClean="0"/>
                        <a:t>Rente</a:t>
                      </a:r>
                      <a:r>
                        <a:rPr lang="en-ZA" u="sng" dirty="0" smtClean="0"/>
                        <a:t>…</a:t>
                      </a:r>
                      <a:endParaRPr lang="en-ZA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/>
                    </a:p>
                  </a:txBody>
                  <a:tcPr/>
                </a:tc>
              </a:tr>
              <a:tr h="469782">
                <a:tc>
                  <a:txBody>
                    <a:bodyPr/>
                    <a:lstStyle/>
                    <a:p>
                      <a:r>
                        <a:rPr lang="en-ZA" dirty="0" smtClean="0"/>
                        <a:t>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 smtClean="0"/>
                        <a:t>Ontrekkings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/>
                        <a:t>200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/>
                    </a:p>
                  </a:txBody>
                  <a:tcPr/>
                </a:tc>
              </a:tr>
              <a:tr h="469782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 smtClean="0"/>
                        <a:t>Handelsvoorraad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/>
                        <a:t>200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/>
                    </a:p>
                  </a:txBody>
                  <a:tcPr/>
                </a:tc>
              </a:tr>
              <a:tr h="469782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u="sng" dirty="0" err="1" smtClean="0"/>
                        <a:t>Handelsvoorraad</a:t>
                      </a:r>
                      <a:r>
                        <a:rPr lang="en-ZA" u="sng" dirty="0" smtClean="0"/>
                        <a:t>…</a:t>
                      </a:r>
                      <a:endParaRPr lang="en-ZA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/>
                    </a:p>
                  </a:txBody>
                  <a:tcPr/>
                </a:tc>
              </a:tr>
              <a:tr h="469782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/>
                    </a:p>
                  </a:txBody>
                  <a:tcPr/>
                </a:tc>
              </a:tr>
              <a:tr h="469782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10174" y="54810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6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5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943826"/>
              </p:ext>
            </p:extLst>
          </p:nvPr>
        </p:nvGraphicFramePr>
        <p:xfrm>
          <a:off x="284409" y="215766"/>
          <a:ext cx="11757030" cy="6107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729"/>
                <a:gridCol w="450760"/>
                <a:gridCol w="2572620"/>
                <a:gridCol w="492552"/>
                <a:gridCol w="1339403"/>
                <a:gridCol w="1249251"/>
                <a:gridCol w="1481070"/>
                <a:gridCol w="1210614"/>
                <a:gridCol w="1281328"/>
                <a:gridCol w="1175703"/>
              </a:tblGrid>
              <a:tr h="469782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J/B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D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err="1" smtClean="0"/>
                        <a:t>Besonderhede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err="1" smtClean="0"/>
                        <a:t>Fol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err="1" smtClean="0"/>
                        <a:t>Dt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err="1" smtClean="0"/>
                        <a:t>Kt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err="1" smtClean="0"/>
                        <a:t>Debiteure</a:t>
                      </a:r>
                      <a:r>
                        <a:rPr lang="en-ZA" dirty="0" smtClean="0"/>
                        <a:t>-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dirty="0" err="1" smtClean="0"/>
                        <a:t>kontrole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err="1" smtClean="0"/>
                        <a:t>Krediteure</a:t>
                      </a:r>
                      <a:r>
                        <a:rPr lang="en-ZA" dirty="0" smtClean="0"/>
                        <a:t>-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dirty="0" err="1" smtClean="0"/>
                        <a:t>kontrole</a:t>
                      </a:r>
                      <a:endParaRPr lang="en-ZA" dirty="0"/>
                    </a:p>
                  </a:txBody>
                  <a:tcPr/>
                </a:tc>
              </a:tr>
              <a:tr h="469782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err="1" smtClean="0"/>
                        <a:t>Dt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err="1" smtClean="0"/>
                        <a:t>Kt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err="1" smtClean="0"/>
                        <a:t>Dt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err="1" smtClean="0"/>
                        <a:t>Kt</a:t>
                      </a:r>
                      <a:endParaRPr lang="en-ZA" dirty="0"/>
                    </a:p>
                  </a:txBody>
                  <a:tcPr/>
                </a:tc>
              </a:tr>
              <a:tr h="469782">
                <a:tc>
                  <a:txBody>
                    <a:bodyPr/>
                    <a:lstStyle/>
                    <a:p>
                      <a:r>
                        <a:rPr lang="en-ZA" dirty="0" smtClean="0"/>
                        <a:t>7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27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 smtClean="0"/>
                        <a:t>Oninbare</a:t>
                      </a:r>
                      <a:r>
                        <a:rPr lang="en-ZA" dirty="0" smtClean="0"/>
                        <a:t> </a:t>
                      </a:r>
                      <a:r>
                        <a:rPr lang="en-ZA" dirty="0" err="1" smtClean="0"/>
                        <a:t>skulde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/>
                        <a:t>2115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/>
                    </a:p>
                  </a:txBody>
                  <a:tcPr/>
                </a:tc>
              </a:tr>
              <a:tr h="469782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M. Spick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/>
                        <a:t>220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/>
                        <a:t>220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</a:tr>
              <a:tr h="469782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u="none" dirty="0" smtClean="0"/>
                        <a:t>K. Span</a:t>
                      </a:r>
                      <a:endParaRPr lang="en-ZA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/>
                        <a:t>420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/>
                        <a:t>420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 smtClean="0"/>
                    </a:p>
                  </a:txBody>
                  <a:tcPr/>
                </a:tc>
              </a:tr>
              <a:tr h="469782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R. Neat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/>
                        <a:t>375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/>
                        <a:t>375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/>
                    </a:p>
                  </a:txBody>
                  <a:tcPr/>
                </a:tc>
              </a:tr>
              <a:tr h="469782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P. Tidy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/>
                        <a:t>1100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/>
                        <a:t>1100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/>
                    </a:p>
                  </a:txBody>
                  <a:tcPr/>
                </a:tc>
              </a:tr>
              <a:tr h="469782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u="sng" dirty="0" err="1" smtClean="0"/>
                        <a:t>Oninbare</a:t>
                      </a:r>
                      <a:r>
                        <a:rPr lang="en-ZA" u="sng" dirty="0" smtClean="0"/>
                        <a:t> </a:t>
                      </a:r>
                      <a:r>
                        <a:rPr lang="en-ZA" u="sng" dirty="0" err="1" smtClean="0"/>
                        <a:t>skulde</a:t>
                      </a:r>
                      <a:r>
                        <a:rPr lang="en-ZA" u="sng" dirty="0" smtClean="0"/>
                        <a:t>…</a:t>
                      </a:r>
                      <a:endParaRPr lang="en-ZA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/>
                    </a:p>
                  </a:txBody>
                  <a:tcPr/>
                </a:tc>
              </a:tr>
              <a:tr h="469782">
                <a:tc>
                  <a:txBody>
                    <a:bodyPr/>
                    <a:lstStyle/>
                    <a:p>
                      <a:r>
                        <a:rPr lang="en-ZA" dirty="0" smtClean="0"/>
                        <a:t>8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30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 smtClean="0"/>
                        <a:t>Onttrekkings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/>
                        <a:t>280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/>
                    </a:p>
                  </a:txBody>
                  <a:tcPr/>
                </a:tc>
              </a:tr>
              <a:tr h="469782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 smtClean="0"/>
                        <a:t>Handelsvoorraad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/>
                        <a:t>280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/>
                    </a:p>
                  </a:txBody>
                  <a:tcPr/>
                </a:tc>
              </a:tr>
              <a:tr h="469782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u="sng" dirty="0" err="1" smtClean="0"/>
                        <a:t>Handelsvoorraad</a:t>
                      </a:r>
                      <a:r>
                        <a:rPr lang="en-ZA" u="sng" dirty="0" smtClean="0"/>
                        <a:t>…</a:t>
                      </a:r>
                      <a:endParaRPr lang="en-ZA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/>
                    </a:p>
                  </a:txBody>
                  <a:tcPr/>
                </a:tc>
              </a:tr>
              <a:tr h="469782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/>
                    </a:p>
                  </a:txBody>
                  <a:tcPr/>
                </a:tc>
              </a:tr>
              <a:tr h="469782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u="sng" dirty="0" smtClean="0"/>
                        <a:t>249</a:t>
                      </a:r>
                      <a:endParaRPr lang="en-ZA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u="sng" dirty="0" smtClean="0"/>
                        <a:t>2243</a:t>
                      </a:r>
                      <a:endParaRPr lang="en-ZA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55628" y="41545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2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0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048" y="94669"/>
            <a:ext cx="10515600" cy="845489"/>
          </a:xfrm>
        </p:spPr>
        <p:txBody>
          <a:bodyPr/>
          <a:lstStyle/>
          <a:p>
            <a:pPr algn="ctr"/>
            <a:r>
              <a:rPr lang="en-ZA" b="1" u="sng" dirty="0" smtClean="0"/>
              <a:t>BEREKENINGE:</a:t>
            </a:r>
            <a:endParaRPr lang="en-ZA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048" y="940158"/>
            <a:ext cx="10515600" cy="4351338"/>
          </a:xfrm>
        </p:spPr>
        <p:txBody>
          <a:bodyPr/>
          <a:lstStyle/>
          <a:p>
            <a:pPr marL="514350" indent="-514350">
              <a:buAutoNum type="arabicPeriod" startAt="4"/>
            </a:pPr>
            <a:r>
              <a:rPr lang="en-ZA" b="1" dirty="0" smtClean="0"/>
              <a:t>150 x 16% x 6 ÷ 12 = 12</a:t>
            </a:r>
          </a:p>
          <a:p>
            <a:pPr marL="514350" indent="-514350">
              <a:buAutoNum type="arabicPeriod" startAt="15"/>
            </a:pPr>
            <a:r>
              <a:rPr lang="en-ZA" b="1" dirty="0" smtClean="0"/>
              <a:t>360 x 15% x 10 ÷ 12 = 45</a:t>
            </a:r>
          </a:p>
          <a:p>
            <a:pPr marL="514350" indent="-514350">
              <a:buAutoNum type="arabicPeriod" startAt="25"/>
            </a:pPr>
            <a:r>
              <a:rPr lang="en-ZA" b="1" dirty="0" smtClean="0"/>
              <a:t>160 x 20% x 9 ÷ 12 = 24</a:t>
            </a:r>
          </a:p>
          <a:p>
            <a:pPr marL="0" indent="0">
              <a:buNone/>
            </a:pPr>
            <a:r>
              <a:rPr lang="en-ZA" b="1" dirty="0"/>
              <a:t> </a:t>
            </a:r>
            <a:r>
              <a:rPr lang="en-ZA" b="1" dirty="0" smtClean="0"/>
              <a:t>     250 x 20% x 6 ÷ 12 = 25 </a:t>
            </a:r>
          </a:p>
          <a:p>
            <a:pPr marL="0" indent="0">
              <a:buNone/>
            </a:pPr>
            <a:r>
              <a:rPr lang="en-ZA" b="1" dirty="0"/>
              <a:t> </a:t>
            </a:r>
            <a:r>
              <a:rPr lang="en-ZA" b="1" dirty="0" smtClean="0"/>
              <a:t>     460 x 20% x 3 ÷ 12 = 23</a:t>
            </a:r>
          </a:p>
          <a:p>
            <a:pPr marL="0" indent="0">
              <a:buNone/>
            </a:pPr>
            <a:r>
              <a:rPr lang="en-ZA" b="1" dirty="0"/>
              <a:t> </a:t>
            </a:r>
            <a:r>
              <a:rPr lang="en-ZA" b="1" dirty="0" smtClean="0"/>
              <a:t>     450 x 20% x 16 ÷ 12 = 120</a:t>
            </a:r>
          </a:p>
          <a:p>
            <a:pPr marL="0" indent="0">
              <a:buNone/>
            </a:pPr>
            <a:r>
              <a:rPr lang="en-ZA" b="1" dirty="0" smtClean="0"/>
              <a:t>30. </a:t>
            </a:r>
            <a:r>
              <a:rPr lang="en-ZA" b="1" smtClean="0"/>
              <a:t>420 x 100 ÷ 150 = 280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2506186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270</Words>
  <Application>Microsoft Office PowerPoint</Application>
  <PresentationFormat>Widescreen</PresentationFormat>
  <Paragraphs>144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Onthou die volgende i.v.m. Alle rekeninge:</vt:lpstr>
      <vt:lpstr> ALGEMENEJOERNAAL VAN JOUBERTWINKELS – AUGUSTUS 20.1 AJ1 </vt:lpstr>
      <vt:lpstr>PowerPoint Presentation</vt:lpstr>
      <vt:lpstr>PowerPoint Presentation</vt:lpstr>
      <vt:lpstr>BEREKENINGE: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ALGEMENEJOERNAAL VAN JOUBERTWINKELS – AUGUSTUS 20.1 AJ1</dc:title>
  <dc:creator>Bois van der Mescht</dc:creator>
  <cp:lastModifiedBy>Bois van der Mescht</cp:lastModifiedBy>
  <cp:revision>11</cp:revision>
  <dcterms:created xsi:type="dcterms:W3CDTF">2020-05-05T07:48:18Z</dcterms:created>
  <dcterms:modified xsi:type="dcterms:W3CDTF">2020-05-06T12:00:29Z</dcterms:modified>
</cp:coreProperties>
</file>